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27"/>
  </p:notesMasterIdLst>
  <p:sldIdLst>
    <p:sldId id="285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89EF96-8CEA-46FF-86C4-4CE0E76098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26" autoAdjust="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92928303-E50F-4AE9-89F9-7C85A1D2568B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6" tIns="46583" rIns="93166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6" tIns="46583" rIns="93166" bIns="4658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77E0AC58-6CDC-4657-BDF5-C8E0F5424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4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6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9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2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1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2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0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1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2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0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0159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7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4867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75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06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3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D790-2632-4B6C-A4DB-883AD4F2DA56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C87F59-1DD9-415D-B730-A1D9ED269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9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3300" dirty="0"/>
              <a:t>Developmental Disability Council </a:t>
            </a:r>
            <a:r>
              <a:rPr lang="en-US" sz="3300" dirty="0" smtClean="0"/>
              <a:t/>
            </a:r>
            <a:br>
              <a:rPr lang="en-US" sz="3300" dirty="0" smtClean="0"/>
            </a:br>
            <a:r>
              <a:rPr lang="en-US" dirty="0" smtClean="0"/>
              <a:t>Transition Satisfaction Survey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Maureen Tracey</a:t>
            </a:r>
          </a:p>
          <a:p>
            <a:r>
              <a:rPr lang="en-US" dirty="0" smtClean="0"/>
              <a:t>LEND Fellow Intern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2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1.  I am responding as a... </a:t>
            </a:r>
            <a:endParaRPr lang="en-US" dirty="0"/>
          </a:p>
        </p:txBody>
      </p:sp>
      <p:pic>
        <p:nvPicPr>
          <p:cNvPr id="3" name="REV_d45F72Y3q5cCE7j_RP_bOYj8maBx5zxtT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270000"/>
            <a:ext cx="5715000" cy="25717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457815"/>
              </p:ext>
            </p:extLst>
          </p:nvPr>
        </p:nvGraphicFramePr>
        <p:xfrm>
          <a:off x="477672" y="3657600"/>
          <a:ext cx="6989928" cy="196596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47482"/>
                <a:gridCol w="1747482"/>
                <a:gridCol w="1747482"/>
                <a:gridCol w="1747482"/>
              </a:tblGrid>
              <a:tr h="68580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Student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5.660%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Parent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86.792%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Guardian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7.547%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2.  At what age did you or your child's team start planning fortransition?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762794"/>
              </p:ext>
            </p:extLst>
          </p:nvPr>
        </p:nvGraphicFramePr>
        <p:xfrm>
          <a:off x="609599" y="2667000"/>
          <a:ext cx="6348412" cy="3108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 or younger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9%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27%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9%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27%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17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18 or older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Sure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100%</a:t>
                      </a:r>
                      <a:endParaRPr lang="en-US" sz="1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3.  Did/does the student have transition plan components in the IEP?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180781"/>
              </p:ext>
            </p:extLst>
          </p:nvPr>
        </p:nvGraphicFramePr>
        <p:xfrm>
          <a:off x="609599" y="2743200"/>
          <a:ext cx="6348412" cy="1584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47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85.455%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7.273%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Sure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7.273%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4.  How would you describe your relationship with the transition team?  (Questions)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4.  How would you describe your relationship with the transition team? (Answers)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277086"/>
              </p:ext>
            </p:extLst>
          </p:nvPr>
        </p:nvGraphicFramePr>
        <p:xfrm>
          <a:off x="762000" y="2362200"/>
          <a:ext cx="6019800" cy="459709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57388"/>
                <a:gridCol w="3121378"/>
                <a:gridCol w="836084"/>
                <a:gridCol w="1504950"/>
              </a:tblGrid>
              <a:tr h="48611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6862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 was NOT included in most discussions of the transition team and did not feel valued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0.000%</a:t>
                      </a:r>
                      <a:endParaRPr lang="en-US" sz="1400" dirty="0"/>
                    </a:p>
                  </a:txBody>
                  <a:tcPr/>
                </a:tc>
              </a:tr>
              <a:tr h="6862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 was included in SOME discussions of the transition team but did not feel valued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16.364%</a:t>
                      </a:r>
                      <a:endParaRPr lang="en-US" sz="1400" dirty="0"/>
                    </a:p>
                  </a:txBody>
                  <a:tcPr/>
                </a:tc>
              </a:tr>
              <a:tr h="6862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 was included in SOME discussions of the transition team but felt I was a valued member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9.091%</a:t>
                      </a:r>
                      <a:endParaRPr lang="en-US" sz="1400" dirty="0"/>
                    </a:p>
                  </a:txBody>
                  <a:tcPr/>
                </a:tc>
              </a:tr>
              <a:tr h="6862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 was included in MOST discussions of the transition team and was a valued member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61.818%</a:t>
                      </a:r>
                      <a:endParaRPr lang="en-US" sz="1400" dirty="0"/>
                    </a:p>
                  </a:txBody>
                  <a:tcPr/>
                </a:tc>
              </a:tr>
              <a:tr h="28595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sure/ Other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12.727%</a:t>
                      </a:r>
                      <a:endParaRPr lang="en-US" sz="1400" dirty="0"/>
                    </a:p>
                  </a:txBody>
                  <a:tcPr/>
                </a:tc>
              </a:tr>
              <a:tr h="848059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5.  Did/do you feel like you had adequate information to make fully informed decisions during the dev...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659745"/>
              </p:ext>
            </p:extLst>
          </p:nvPr>
        </p:nvGraphicFramePr>
        <p:xfrm>
          <a:off x="914400" y="3352800"/>
          <a:ext cx="5791200" cy="1584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24361"/>
                <a:gridCol w="1624361"/>
                <a:gridCol w="1624361"/>
                <a:gridCol w="918117"/>
              </a:tblGrid>
              <a:tr h="152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43.636%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43.636%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sure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12.727%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6.  What aspects of the student's transition plan were/are implemented?(please check all that apply)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769724"/>
              </p:ext>
            </p:extLst>
          </p:nvPr>
        </p:nvGraphicFramePr>
        <p:xfrm>
          <a:off x="609598" y="3733800"/>
          <a:ext cx="6781805" cy="2194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14402"/>
                <a:gridCol w="2476501"/>
                <a:gridCol w="1695451"/>
                <a:gridCol w="1695451"/>
              </a:tblGrid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Employment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28.302%</a:t>
                      </a:r>
                      <a:endParaRPr lang="en-US" sz="1400" dirty="0"/>
                    </a:p>
                  </a:txBody>
                  <a:tcPr/>
                </a:tc>
              </a:tr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Post-Secondary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7.547%</a:t>
                      </a:r>
                      <a:endParaRPr lang="en-US" sz="1400" dirty="0"/>
                    </a:p>
                  </a:txBody>
                  <a:tcPr/>
                </a:tc>
              </a:tr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Community Education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13.208%</a:t>
                      </a:r>
                      <a:endParaRPr lang="en-US" sz="1400" dirty="0"/>
                    </a:p>
                  </a:txBody>
                  <a:tcPr/>
                </a:tc>
              </a:tr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Independent Living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3.774%</a:t>
                      </a:r>
                      <a:endParaRPr lang="en-US" sz="1400" dirty="0"/>
                    </a:p>
                  </a:txBody>
                  <a:tcPr/>
                </a:tc>
              </a:tr>
              <a:tr h="16721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Other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47.170%</a:t>
                      </a:r>
                      <a:endParaRPr lang="en-US" sz="1400" dirty="0"/>
                    </a:p>
                  </a:txBody>
                  <a:tcPr/>
                </a:tc>
              </a:tr>
              <a:tr h="2006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7.  Which of the following explained/explains the services available in the transition plan  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257031"/>
              </p:ext>
            </p:extLst>
          </p:nvPr>
        </p:nvGraphicFramePr>
        <p:xfrm>
          <a:off x="457200" y="2819400"/>
          <a:ext cx="7015163" cy="2133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18567"/>
                <a:gridCol w="2789015"/>
                <a:gridCol w="1238208"/>
                <a:gridCol w="226937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Family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58.491%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School District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66.038%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Vocational Rehabilitation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49.057%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Local Area Agency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54.717%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Career Technical Center (CTE)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5.660%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Other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13.208%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8.  What Transition options/activities were/are offered?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9.  Did/will the student complete high school before 21?  (Number Response)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74621"/>
              </p:ext>
            </p:extLst>
          </p:nvPr>
        </p:nvGraphicFramePr>
        <p:xfrm>
          <a:off x="609599" y="2971800"/>
          <a:ext cx="6667499" cy="2103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26042"/>
                <a:gridCol w="2407708"/>
                <a:gridCol w="1122763"/>
                <a:gridCol w="2210986"/>
              </a:tblGrid>
              <a:tr h="152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27.273%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29.091%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If Yes Was/is the student eligible for adult services?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29.091%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Student is still in school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14.545%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9.  Did/will the student complete high school before 21? (Comment response)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10.  Did the student experience (is the student currently experiencing)any gap in support services be... (Number Response)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498836"/>
              </p:ext>
            </p:extLst>
          </p:nvPr>
        </p:nvGraphicFramePr>
        <p:xfrm>
          <a:off x="490537" y="3048000"/>
          <a:ext cx="8229600" cy="179832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0480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15.385%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48.077%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If yes, what were/are the gaps in services?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36.538%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10.  Did the student experience (is the student currently experiencing)any gap in support services be...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11.  Were/are classes available at the school with the purpose toprepare the student for college?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788456"/>
              </p:ext>
            </p:extLst>
          </p:nvPr>
        </p:nvGraphicFramePr>
        <p:xfrm>
          <a:off x="457200" y="2743200"/>
          <a:ext cx="8229600" cy="1280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42.308%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57.692%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12.  Were/are classes available at the school with the purpose toprepare the student for employment?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716761"/>
              </p:ext>
            </p:extLst>
          </p:nvPr>
        </p:nvGraphicFramePr>
        <p:xfrm>
          <a:off x="762000" y="3657600"/>
          <a:ext cx="6629400" cy="1280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76400"/>
                <a:gridCol w="1676400"/>
                <a:gridCol w="1676400"/>
                <a:gridCol w="1600200"/>
              </a:tblGrid>
              <a:tr h="2286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55.556%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44.444%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13.  Overall, how satisfied are you with the scope and quality of thetransition services that the student received?</a:t>
            </a:r>
            <a:br>
              <a:rPr lang="en-US" dirty="0" smtClean="0">
                <a:solidFill>
                  <a:srgbClr val="000000"/>
                </a:solidFill>
              </a:rPr>
            </a:b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520344"/>
              </p:ext>
            </p:extLst>
          </p:nvPr>
        </p:nvGraphicFramePr>
        <p:xfrm>
          <a:off x="457200" y="3200400"/>
          <a:ext cx="6810375" cy="2804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54238"/>
                <a:gridCol w="2080947"/>
                <a:gridCol w="1387298"/>
                <a:gridCol w="2687892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Very 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20.000%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14.545%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Somewhat 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14.545%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Neutral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7.273%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Somewhat Dissatisfied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20.000%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Dissatisfied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12.727%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Very Dissatisfied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10.909%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14.     Overall, how successful was/is the transition experience?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511832"/>
              </p:ext>
            </p:extLst>
          </p:nvPr>
        </p:nvGraphicFramePr>
        <p:xfrm>
          <a:off x="638174" y="2667000"/>
          <a:ext cx="6348412" cy="28346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Very Successful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21.818%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Somewhat Successful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25.455%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very Successful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Successful at all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10.909%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Too soon to say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21.818%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15.      Did the student meet the transition goals before the services ended?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588964"/>
              </p:ext>
            </p:extLst>
          </p:nvPr>
        </p:nvGraphicFramePr>
        <p:xfrm>
          <a:off x="638174" y="3124200"/>
          <a:ext cx="6348412" cy="1280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16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33.333%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66.667%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48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16.  Looking back would you have done anything differently in the transition plan? (Numbers)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883504"/>
              </p:ext>
            </p:extLst>
          </p:nvPr>
        </p:nvGraphicFramePr>
        <p:xfrm>
          <a:off x="381000" y="3429000"/>
          <a:ext cx="7543802" cy="1584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2000"/>
                <a:gridCol w="2438400"/>
                <a:gridCol w="2133600"/>
                <a:gridCol w="2209802"/>
              </a:tblGrid>
              <a:tr h="152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28.846%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55.769%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not applicable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15.385%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16.  Looking back would you have done anything differently in the transition plan? (Comments)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17.    What do you credit success to? (check all that apply)        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393285"/>
              </p:ext>
            </p:extLst>
          </p:nvPr>
        </p:nvGraphicFramePr>
        <p:xfrm>
          <a:off x="457200" y="2819400"/>
          <a:ext cx="7138987" cy="25603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04768"/>
                <a:gridCol w="2379662"/>
                <a:gridCol w="1388136"/>
                <a:gridCol w="2466421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Personal Advocacy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56.000%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Parental Support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78.000%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School District Services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42.000%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Vocational Rehabilitation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12.000%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Area Agency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38.000%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Other:___________________________________________________________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18.   After you or your child completed high school, did you find out about additional services that could have been utilized?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120212"/>
              </p:ext>
            </p:extLst>
          </p:nvPr>
        </p:nvGraphicFramePr>
        <p:xfrm>
          <a:off x="304800" y="3657600"/>
          <a:ext cx="7620001" cy="1584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19200"/>
                <a:gridCol w="2362200"/>
                <a:gridCol w="2133601"/>
                <a:gridCol w="1905000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42.593%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Yes What were they?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24.074%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non applicable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33.333%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54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18.   After you or your childcompleted high school, did you find out about additional services that could have been utilized?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0"/>
            </a:avLst>
          </a:prstGeom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en-US" dirty="0" smtClean="0">
                <a:solidFill>
                  <a:srgbClr val="000000"/>
                </a:solidFill>
              </a:rPr>
              <a:t>19.     Is there anything else not listed above that you would like to share about the transition pro...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380425"/>
              </p:ext>
            </p:extLst>
          </p:nvPr>
        </p:nvGraphicFramePr>
        <p:xfrm>
          <a:off x="647698" y="3581400"/>
          <a:ext cx="6348412" cy="9753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7103"/>
                <a:gridCol w="1587103"/>
                <a:gridCol w="1587103"/>
                <a:gridCol w="1587103"/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#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Answer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Response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Please add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  <a:endParaRPr lang="en-US" sz="1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</a:rPr>
                        <a:t>100.000%</a:t>
                      </a:r>
                      <a:endParaRPr lang="en-US" sz="1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275</TotalTime>
  <Words>930</Words>
  <Application>Microsoft Office PowerPoint</Application>
  <PresentationFormat>On-screen Show (4:3)</PresentationFormat>
  <Paragraphs>431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Facet</vt:lpstr>
      <vt:lpstr> Developmental Disability Council  Transition Satisfaction Survey</vt:lpstr>
      <vt:lpstr>1.  I am responding as a... </vt:lpstr>
      <vt:lpstr>2.  At what age did you or your child's team start planning fortransition?</vt:lpstr>
      <vt:lpstr>3.  Did/does the student have transition plan components in the IEP?</vt:lpstr>
      <vt:lpstr>4.  How would you describe your relationship with the transition team?  (Questions)</vt:lpstr>
      <vt:lpstr>4.  How would you describe your relationship with the transition team? (Answers)</vt:lpstr>
      <vt:lpstr>5.  Did/do you feel like you had adequate information to make fully informed decisions during the dev...</vt:lpstr>
      <vt:lpstr>6.  What aspects of the student's transition plan were/are implemented?(please check all that apply)</vt:lpstr>
      <vt:lpstr>7.  Which of the following explained/explains the services available in the transition plan  </vt:lpstr>
      <vt:lpstr>8.  What Transition options/activities were/are offered?</vt:lpstr>
      <vt:lpstr>9.  Did/will the student complete high school before 21?  (Number Response)</vt:lpstr>
      <vt:lpstr>9.  Did/will the student complete high school before 21? (Comment response)</vt:lpstr>
      <vt:lpstr>10.  Did the student experience (is the student currently experiencing)any gap in support services be... (Number Response)</vt:lpstr>
      <vt:lpstr>10.  Did the student experience (is the student currently experiencing)any gap in support services be...</vt:lpstr>
      <vt:lpstr>11.  Were/are classes available at the school with the purpose toprepare the student for college?</vt:lpstr>
      <vt:lpstr>12.  Were/are classes available at the school with the purpose toprepare the student for employment?</vt:lpstr>
      <vt:lpstr>13.  Overall, how satisfied are you with the scope and quality of thetransition services that the student received? </vt:lpstr>
      <vt:lpstr>14.     Overall, how successful was/is the transition experience?</vt:lpstr>
      <vt:lpstr>15.      Did the student meet the transition goals before the services ended?</vt:lpstr>
      <vt:lpstr>16.  Looking back would you have done anything differently in the transition plan? (Numbers)</vt:lpstr>
      <vt:lpstr>16.  Looking back would you have done anything differently in the transition plan? (Comments)</vt:lpstr>
      <vt:lpstr>17.    What do you credit success to? (check all that apply)        </vt:lpstr>
      <vt:lpstr>18.   After you or your child completed high school, did you find out about additional services that could have been utilized?</vt:lpstr>
      <vt:lpstr>18.   After you or your childcompleted high school, did you find out about additional services that could have been utilized?</vt:lpstr>
      <vt:lpstr>19.     Is there anything else not listed above that you would like to share about the transition pro...</vt:lpstr>
    </vt:vector>
  </TitlesOfParts>
  <Company>Qualtrics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Trevor Florence</dc:creator>
  <cp:lastModifiedBy>Richards, John</cp:lastModifiedBy>
  <cp:revision>18</cp:revision>
  <cp:lastPrinted>2015-04-03T16:01:21Z</cp:lastPrinted>
  <dcterms:created xsi:type="dcterms:W3CDTF">2007-01-11T16:51:25Z</dcterms:created>
  <dcterms:modified xsi:type="dcterms:W3CDTF">2015-12-03T15:06:40Z</dcterms:modified>
</cp:coreProperties>
</file>